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71"/>
  </p:notesMasterIdLst>
  <p:sldIdLst>
    <p:sldId id="256" r:id="rId2"/>
    <p:sldId id="269" r:id="rId3"/>
    <p:sldId id="270" r:id="rId4"/>
    <p:sldId id="288" r:id="rId5"/>
    <p:sldId id="289" r:id="rId6"/>
    <p:sldId id="290" r:id="rId7"/>
    <p:sldId id="257" r:id="rId8"/>
    <p:sldId id="271" r:id="rId9"/>
    <p:sldId id="272" r:id="rId10"/>
    <p:sldId id="273" r:id="rId11"/>
    <p:sldId id="304" r:id="rId12"/>
    <p:sldId id="318" r:id="rId13"/>
    <p:sldId id="319" r:id="rId14"/>
    <p:sldId id="320" r:id="rId15"/>
    <p:sldId id="321" r:id="rId16"/>
    <p:sldId id="322" r:id="rId17"/>
    <p:sldId id="274" r:id="rId18"/>
    <p:sldId id="286" r:id="rId19"/>
    <p:sldId id="275" r:id="rId20"/>
    <p:sldId id="305" r:id="rId21"/>
    <p:sldId id="279" r:id="rId22"/>
    <p:sldId id="280" r:id="rId23"/>
    <p:sldId id="308" r:id="rId24"/>
    <p:sldId id="293" r:id="rId25"/>
    <p:sldId id="281" r:id="rId26"/>
    <p:sldId id="287" r:id="rId27"/>
    <p:sldId id="291" r:id="rId28"/>
    <p:sldId id="324" r:id="rId29"/>
    <p:sldId id="330" r:id="rId30"/>
    <p:sldId id="325" r:id="rId31"/>
    <p:sldId id="327" r:id="rId32"/>
    <p:sldId id="328" r:id="rId33"/>
    <p:sldId id="329" r:id="rId34"/>
    <p:sldId id="268" r:id="rId35"/>
    <p:sldId id="294" r:id="rId36"/>
    <p:sldId id="331" r:id="rId37"/>
    <p:sldId id="332" r:id="rId38"/>
    <p:sldId id="333" r:id="rId39"/>
    <p:sldId id="336" r:id="rId40"/>
    <p:sldId id="346" r:id="rId41"/>
    <p:sldId id="334" r:id="rId42"/>
    <p:sldId id="335" r:id="rId43"/>
    <p:sldId id="342" r:id="rId44"/>
    <p:sldId id="347" r:id="rId45"/>
    <p:sldId id="348" r:id="rId46"/>
    <p:sldId id="337" r:id="rId47"/>
    <p:sldId id="298" r:id="rId48"/>
    <p:sldId id="343" r:id="rId49"/>
    <p:sldId id="338" r:id="rId50"/>
    <p:sldId id="349" r:id="rId51"/>
    <p:sldId id="277" r:id="rId52"/>
    <p:sldId id="339" r:id="rId53"/>
    <p:sldId id="345" r:id="rId54"/>
    <p:sldId id="350" r:id="rId55"/>
    <p:sldId id="297" r:id="rId56"/>
    <p:sldId id="340" r:id="rId57"/>
    <p:sldId id="296" r:id="rId58"/>
    <p:sldId id="341" r:id="rId59"/>
    <p:sldId id="307" r:id="rId60"/>
    <p:sldId id="302" r:id="rId61"/>
    <p:sldId id="303" r:id="rId62"/>
    <p:sldId id="316" r:id="rId63"/>
    <p:sldId id="351" r:id="rId64"/>
    <p:sldId id="352" r:id="rId65"/>
    <p:sldId id="353" r:id="rId66"/>
    <p:sldId id="354" r:id="rId67"/>
    <p:sldId id="355" r:id="rId68"/>
    <p:sldId id="356" r:id="rId69"/>
    <p:sldId id="357" r:id="rId7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76" autoAdjust="0"/>
  </p:normalViewPr>
  <p:slideViewPr>
    <p:cSldViewPr>
      <p:cViewPr>
        <p:scale>
          <a:sx n="73" d="100"/>
          <a:sy n="73" d="100"/>
        </p:scale>
        <p:origin x="-72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08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9637D-F342-4D2A-9820-E4D4FFD20311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76CD4-AB11-4D29-B95C-129E3C767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BE6095-F030-4593-BA72-5FE0B3F7C4EC}" type="slidenum">
              <a:rPr lang="en-US"/>
              <a:pPr/>
              <a:t>12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AC915B-6B1C-4A46-8CA1-E9EDD06218DC}" type="slidenum">
              <a:rPr lang="en-US"/>
              <a:pPr/>
              <a:t>13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AC915B-6B1C-4A46-8CA1-E9EDD06218DC}" type="slidenum">
              <a:rPr lang="en-US"/>
              <a:pPr/>
              <a:t>14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E6B857-7939-4C45-8D70-E650E8149B8A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843936-29EC-4EF1-A028-4F011E817BDD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5C71C0-B3EE-4A8D-9591-75B35C3D247A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B5A62F-39F5-4D1F-9201-E0BB2C6EAE44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0EDB37-6A25-4822-A4D4-CE521A83181F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9557DA-B33B-48A7-8425-45C91A7D8831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8288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953000" y="18288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9D943-1597-4E16-BC5D-98E96DB5E7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8288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8288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82ADC-3CE0-4495-889E-8F4EE88A9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08F9CB6-0ADD-42DD-AEF1-2D1869A9601C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9CB6-0ADD-42DD-AEF1-2D1869A9601C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08F9CB6-0ADD-42DD-AEF1-2D1869A9601C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08F9CB6-0ADD-42DD-AEF1-2D1869A9601C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5D072B0-B31C-4693-A628-39D9BDCD81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http://www.cartoonstock.com/newscartoons/cartoonists/cwl/lowres/cwln161l.jpg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kids-learn.org/ladybugs/malossi/malossi.htm" TargetMode="Externa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gif"/><Relationship Id="rId4" Type="http://schemas.openxmlformats.org/officeDocument/2006/relationships/hyperlink" Target="http://www.google.com/images?q=kwl+chart&amp;hl=en&amp;sa=G&amp;biw=1200&amp;bih=455&amp;gbv=2&amp;tbs=isch:1" TargetMode="Externa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Designing Instruction That Leads to Understanding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Thinking through text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Trios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Find two people </a:t>
            </a:r>
          </a:p>
          <a:p>
            <a:r>
              <a:rPr lang="en-US" dirty="0" smtClean="0"/>
              <a:t>Introduce yourselves</a:t>
            </a:r>
          </a:p>
          <a:p>
            <a:r>
              <a:rPr lang="en-US" dirty="0" smtClean="0"/>
              <a:t>Explore ideas</a:t>
            </a:r>
            <a:endParaRPr lang="en-US" dirty="0"/>
          </a:p>
        </p:txBody>
      </p:sp>
      <p:pic>
        <p:nvPicPr>
          <p:cNvPr id="32769" name="Picture 1" descr="C:\Users\steviq\AppData\Local\Microsoft\Windows\Temporary Internet Files\Content.IE5\NIEA0P9U\MC90019638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3276600"/>
            <a:ext cx="2464120" cy="3197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600200"/>
            <a:ext cx="5532438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800" b="1" dirty="0"/>
              <a:t>THE MONTILLATION OF TRAXOLINE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600200"/>
            <a:ext cx="8503920" cy="457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	It is very important that you learn about </a:t>
            </a:r>
            <a:r>
              <a:rPr lang="en-US" dirty="0" err="1"/>
              <a:t>traxoline</a:t>
            </a:r>
            <a:r>
              <a:rPr lang="en-US" dirty="0"/>
              <a:t>. </a:t>
            </a:r>
            <a:r>
              <a:rPr lang="en-US" dirty="0" err="1"/>
              <a:t>Traxoline</a:t>
            </a:r>
            <a:r>
              <a:rPr lang="en-US" dirty="0"/>
              <a:t> is a new form of </a:t>
            </a:r>
            <a:r>
              <a:rPr lang="en-US" dirty="0" err="1"/>
              <a:t>zionter</a:t>
            </a:r>
            <a:r>
              <a:rPr lang="en-US" dirty="0"/>
              <a:t>. It is </a:t>
            </a:r>
            <a:r>
              <a:rPr lang="en-US" dirty="0" err="1"/>
              <a:t>montilled</a:t>
            </a:r>
            <a:r>
              <a:rPr lang="en-US" dirty="0"/>
              <a:t> in </a:t>
            </a:r>
            <a:r>
              <a:rPr lang="en-US" dirty="0" err="1"/>
              <a:t>Ceristanna</a:t>
            </a:r>
            <a:r>
              <a:rPr lang="en-US" dirty="0"/>
              <a:t>. The </a:t>
            </a:r>
            <a:r>
              <a:rPr lang="en-US" dirty="0" err="1"/>
              <a:t>Ceristannians</a:t>
            </a:r>
            <a:r>
              <a:rPr lang="en-US" dirty="0"/>
              <a:t> </a:t>
            </a:r>
            <a:r>
              <a:rPr lang="en-US" dirty="0" err="1"/>
              <a:t>gristeriate</a:t>
            </a:r>
            <a:r>
              <a:rPr lang="en-US" dirty="0"/>
              <a:t> large amounts of </a:t>
            </a:r>
            <a:r>
              <a:rPr lang="en-US" dirty="0" err="1"/>
              <a:t>fevon</a:t>
            </a:r>
            <a:r>
              <a:rPr lang="en-US" dirty="0"/>
              <a:t> and then </a:t>
            </a:r>
            <a:r>
              <a:rPr lang="en-US" dirty="0" err="1"/>
              <a:t>bracter</a:t>
            </a:r>
            <a:r>
              <a:rPr lang="en-US" dirty="0"/>
              <a:t> it to </a:t>
            </a:r>
            <a:r>
              <a:rPr lang="en-US" dirty="0" err="1"/>
              <a:t>quasel</a:t>
            </a:r>
            <a:r>
              <a:rPr lang="en-US" dirty="0"/>
              <a:t> </a:t>
            </a:r>
            <a:r>
              <a:rPr lang="en-US" dirty="0" err="1"/>
              <a:t>traxoline</a:t>
            </a:r>
            <a:r>
              <a:rPr lang="en-US" dirty="0"/>
              <a:t>. </a:t>
            </a:r>
            <a:r>
              <a:rPr lang="en-US" dirty="0" err="1"/>
              <a:t>Traxoline</a:t>
            </a:r>
            <a:r>
              <a:rPr lang="en-US" dirty="0"/>
              <a:t> may well be one of our must </a:t>
            </a:r>
            <a:r>
              <a:rPr lang="en-US" dirty="0" err="1"/>
              <a:t>lukized</a:t>
            </a:r>
            <a:r>
              <a:rPr lang="en-US" dirty="0"/>
              <a:t> </a:t>
            </a:r>
            <a:r>
              <a:rPr lang="en-US" dirty="0" err="1"/>
              <a:t>snezlaus</a:t>
            </a:r>
            <a:r>
              <a:rPr lang="en-US" dirty="0"/>
              <a:t> in the future because of our </a:t>
            </a:r>
            <a:r>
              <a:rPr lang="en-US" dirty="0" err="1"/>
              <a:t>zionter</a:t>
            </a:r>
            <a:r>
              <a:rPr lang="en-US" dirty="0"/>
              <a:t> </a:t>
            </a:r>
            <a:r>
              <a:rPr lang="en-US" dirty="0" err="1"/>
              <a:t>lescelidge</a:t>
            </a:r>
            <a:r>
              <a:rPr lang="en-US" dirty="0"/>
              <a:t>.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comprehension quiz….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It is very important that you learn about </a:t>
            </a:r>
            <a:r>
              <a:rPr lang="en-US" dirty="0" err="1" smtClean="0"/>
              <a:t>traxoline</a:t>
            </a:r>
            <a:r>
              <a:rPr lang="en-US" dirty="0" smtClean="0"/>
              <a:t>. </a:t>
            </a:r>
            <a:r>
              <a:rPr lang="en-US" dirty="0" err="1" smtClean="0"/>
              <a:t>Traxoline</a:t>
            </a:r>
            <a:r>
              <a:rPr lang="en-US" dirty="0" smtClean="0"/>
              <a:t> is a new form of </a:t>
            </a:r>
            <a:r>
              <a:rPr lang="en-US" dirty="0" err="1" smtClean="0"/>
              <a:t>zionter</a:t>
            </a:r>
            <a:r>
              <a:rPr lang="en-US" dirty="0" smtClean="0"/>
              <a:t>. It is </a:t>
            </a:r>
            <a:r>
              <a:rPr lang="en-US" dirty="0" err="1" smtClean="0"/>
              <a:t>montilled</a:t>
            </a:r>
            <a:r>
              <a:rPr lang="en-US" dirty="0" smtClean="0"/>
              <a:t> in </a:t>
            </a:r>
            <a:r>
              <a:rPr lang="en-US" dirty="0" err="1" smtClean="0"/>
              <a:t>Ceristanna</a:t>
            </a:r>
            <a:r>
              <a:rPr lang="en-US" dirty="0" smtClean="0"/>
              <a:t>. The </a:t>
            </a:r>
            <a:r>
              <a:rPr lang="en-US" dirty="0" err="1" smtClean="0"/>
              <a:t>Ceristannians</a:t>
            </a:r>
            <a:r>
              <a:rPr lang="en-US" dirty="0" smtClean="0"/>
              <a:t> </a:t>
            </a:r>
            <a:r>
              <a:rPr lang="en-US" dirty="0" err="1" smtClean="0"/>
              <a:t>gristeriate</a:t>
            </a:r>
            <a:r>
              <a:rPr lang="en-US" dirty="0" smtClean="0"/>
              <a:t> large amounts of </a:t>
            </a:r>
            <a:r>
              <a:rPr lang="en-US" dirty="0" err="1" smtClean="0"/>
              <a:t>fevon</a:t>
            </a:r>
            <a:r>
              <a:rPr lang="en-US" dirty="0" smtClean="0"/>
              <a:t> and then </a:t>
            </a:r>
            <a:r>
              <a:rPr lang="en-US" dirty="0" err="1" smtClean="0"/>
              <a:t>bracter</a:t>
            </a:r>
            <a:r>
              <a:rPr lang="en-US" dirty="0" smtClean="0"/>
              <a:t> it to </a:t>
            </a:r>
            <a:r>
              <a:rPr lang="en-US" dirty="0" err="1" smtClean="0"/>
              <a:t>quasel</a:t>
            </a:r>
            <a:r>
              <a:rPr lang="en-US" dirty="0" smtClean="0"/>
              <a:t> </a:t>
            </a:r>
            <a:r>
              <a:rPr lang="en-US" dirty="0" err="1" smtClean="0"/>
              <a:t>traxoline</a:t>
            </a:r>
            <a:r>
              <a:rPr lang="en-US" dirty="0" smtClean="0"/>
              <a:t>. </a:t>
            </a:r>
            <a:r>
              <a:rPr lang="en-US" dirty="0" err="1" smtClean="0"/>
              <a:t>Traxoline</a:t>
            </a:r>
            <a:r>
              <a:rPr lang="en-US" dirty="0" smtClean="0"/>
              <a:t> may well be one of our must </a:t>
            </a:r>
            <a:r>
              <a:rPr lang="en-US" dirty="0" err="1" smtClean="0"/>
              <a:t>lukized</a:t>
            </a:r>
            <a:r>
              <a:rPr lang="en-US" dirty="0" smtClean="0"/>
              <a:t> </a:t>
            </a:r>
            <a:r>
              <a:rPr lang="en-US" dirty="0" err="1" smtClean="0"/>
              <a:t>snezlaus</a:t>
            </a:r>
            <a:r>
              <a:rPr lang="en-US" dirty="0" smtClean="0"/>
              <a:t> in the future because of our </a:t>
            </a:r>
            <a:r>
              <a:rPr lang="en-US" dirty="0" err="1" smtClean="0"/>
              <a:t>zionter</a:t>
            </a:r>
            <a:r>
              <a:rPr lang="en-US" dirty="0" smtClean="0"/>
              <a:t> </a:t>
            </a:r>
            <a:r>
              <a:rPr lang="en-US" dirty="0" err="1" smtClean="0"/>
              <a:t>lescelidge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533400" indent="-533400"/>
            <a:r>
              <a:rPr lang="en-US" dirty="0" smtClean="0"/>
              <a:t>What is a </a:t>
            </a:r>
            <a:r>
              <a:rPr lang="en-US" dirty="0" err="1" smtClean="0"/>
              <a:t>traxoline</a:t>
            </a:r>
            <a:r>
              <a:rPr lang="en-US" dirty="0" smtClean="0"/>
              <a:t>? </a:t>
            </a:r>
          </a:p>
          <a:p>
            <a:pPr marL="533400" indent="-533400">
              <a:buNone/>
            </a:pPr>
            <a:r>
              <a:rPr lang="en-US" dirty="0" smtClean="0"/>
              <a:t> </a:t>
            </a:r>
            <a:endParaRPr lang="en-US" i="1" dirty="0" smtClean="0"/>
          </a:p>
          <a:p>
            <a:pPr marL="533400" indent="-533400"/>
            <a:r>
              <a:rPr lang="en-US" dirty="0" smtClean="0"/>
              <a:t>Where is </a:t>
            </a:r>
            <a:r>
              <a:rPr lang="en-US" dirty="0" err="1" smtClean="0"/>
              <a:t>traxoline</a:t>
            </a:r>
            <a:r>
              <a:rPr lang="en-US" dirty="0" smtClean="0"/>
              <a:t> </a:t>
            </a:r>
            <a:r>
              <a:rPr lang="en-US" dirty="0" err="1" smtClean="0"/>
              <a:t>montilled</a:t>
            </a:r>
            <a:r>
              <a:rPr lang="en-US" dirty="0" smtClean="0"/>
              <a:t>? </a:t>
            </a:r>
            <a:endParaRPr lang="en-US" i="1" dirty="0" smtClean="0"/>
          </a:p>
          <a:p>
            <a:pPr marL="533400" indent="-533400"/>
            <a:endParaRPr lang="en-US" i="1" dirty="0" smtClean="0"/>
          </a:p>
          <a:p>
            <a:pPr marL="533400" indent="-533400"/>
            <a:r>
              <a:rPr lang="en-US" dirty="0" smtClean="0"/>
              <a:t>How is </a:t>
            </a:r>
            <a:r>
              <a:rPr lang="en-US" dirty="0" err="1" smtClean="0"/>
              <a:t>traxoline</a:t>
            </a:r>
            <a:r>
              <a:rPr lang="en-US" dirty="0" smtClean="0"/>
              <a:t> </a:t>
            </a:r>
            <a:r>
              <a:rPr lang="en-US" dirty="0" err="1" smtClean="0"/>
              <a:t>quaselled</a:t>
            </a:r>
            <a:r>
              <a:rPr lang="en-US" dirty="0" smtClean="0"/>
              <a:t>? </a:t>
            </a:r>
          </a:p>
          <a:p>
            <a:pPr marL="533400" indent="-533400">
              <a:buNone/>
            </a:pPr>
            <a:endParaRPr lang="en-US" i="1" dirty="0" smtClean="0"/>
          </a:p>
          <a:p>
            <a:pPr marL="533400" indent="-533400"/>
            <a:r>
              <a:rPr lang="en-US" dirty="0" smtClean="0"/>
              <a:t>Why is it important to know about </a:t>
            </a:r>
            <a:r>
              <a:rPr lang="en-US" dirty="0" err="1" smtClean="0"/>
              <a:t>traxoline</a:t>
            </a:r>
            <a:r>
              <a:rPr lang="en-US" dirty="0" smtClean="0"/>
              <a:t>? </a:t>
            </a:r>
            <a:endParaRPr lang="en-US" i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answers….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533400" indent="-533400"/>
            <a:r>
              <a:rPr lang="en-US" sz="2400" dirty="0"/>
              <a:t>What is a </a:t>
            </a:r>
            <a:r>
              <a:rPr lang="en-US" sz="2400" dirty="0" err="1"/>
              <a:t>traxoline</a:t>
            </a:r>
            <a:r>
              <a:rPr lang="en-US" sz="2400" dirty="0"/>
              <a:t>?  </a:t>
            </a:r>
            <a:r>
              <a:rPr lang="en-US" sz="2400" i="1" dirty="0" err="1"/>
              <a:t>Taxoline</a:t>
            </a:r>
            <a:r>
              <a:rPr lang="en-US" sz="2400" i="1" dirty="0"/>
              <a:t> is a new form of </a:t>
            </a:r>
            <a:r>
              <a:rPr lang="en-US" sz="2400" i="1" dirty="0" err="1"/>
              <a:t>zionter</a:t>
            </a:r>
            <a:r>
              <a:rPr lang="en-US" sz="2400" i="1" dirty="0"/>
              <a:t>.</a:t>
            </a:r>
          </a:p>
          <a:p>
            <a:pPr marL="533400" indent="-533400"/>
            <a:r>
              <a:rPr lang="en-US" sz="2400" dirty="0"/>
              <a:t>Where is </a:t>
            </a:r>
            <a:r>
              <a:rPr lang="en-US" sz="2400" dirty="0" err="1"/>
              <a:t>traxoline</a:t>
            </a:r>
            <a:r>
              <a:rPr lang="en-US" sz="2400" dirty="0"/>
              <a:t> </a:t>
            </a:r>
            <a:r>
              <a:rPr lang="en-US" sz="2400" dirty="0" err="1"/>
              <a:t>montilled</a:t>
            </a:r>
            <a:r>
              <a:rPr lang="en-US" sz="2400" dirty="0"/>
              <a:t>? </a:t>
            </a:r>
            <a:r>
              <a:rPr lang="en-US" sz="2400" i="1" dirty="0" err="1"/>
              <a:t>Traxoline</a:t>
            </a:r>
            <a:r>
              <a:rPr lang="en-US" sz="2400" i="1" dirty="0"/>
              <a:t> is </a:t>
            </a:r>
            <a:r>
              <a:rPr lang="en-US" sz="2400" i="1" dirty="0" err="1"/>
              <a:t>montilled</a:t>
            </a:r>
            <a:r>
              <a:rPr lang="en-US" sz="2400" i="1" dirty="0"/>
              <a:t> in </a:t>
            </a:r>
            <a:r>
              <a:rPr lang="en-US" sz="2400" i="1" dirty="0" err="1"/>
              <a:t>Ceristanna</a:t>
            </a:r>
            <a:r>
              <a:rPr lang="en-US" sz="2400" i="1" dirty="0"/>
              <a:t>.</a:t>
            </a:r>
          </a:p>
          <a:p>
            <a:pPr marL="533400" indent="-533400"/>
            <a:r>
              <a:rPr lang="en-US" sz="2400" dirty="0"/>
              <a:t>How is </a:t>
            </a:r>
            <a:r>
              <a:rPr lang="en-US" sz="2400" dirty="0" err="1"/>
              <a:t>traxoline</a:t>
            </a:r>
            <a:r>
              <a:rPr lang="en-US" sz="2400" dirty="0"/>
              <a:t> </a:t>
            </a:r>
            <a:r>
              <a:rPr lang="en-US" sz="2400" dirty="0" err="1"/>
              <a:t>quaselled</a:t>
            </a:r>
            <a:r>
              <a:rPr lang="en-US" sz="2400" dirty="0"/>
              <a:t>? </a:t>
            </a:r>
            <a:r>
              <a:rPr lang="en-US" sz="2400" i="1" dirty="0" err="1"/>
              <a:t>Traxolie</a:t>
            </a:r>
            <a:r>
              <a:rPr lang="en-US" sz="2400" i="1" dirty="0"/>
              <a:t> is </a:t>
            </a:r>
            <a:r>
              <a:rPr lang="en-US" sz="2400" i="1" dirty="0" err="1"/>
              <a:t>quaselled</a:t>
            </a:r>
            <a:r>
              <a:rPr lang="en-US" sz="2400" i="1" dirty="0"/>
              <a:t> when the </a:t>
            </a:r>
            <a:r>
              <a:rPr lang="en-US" sz="2400" i="1" dirty="0" err="1"/>
              <a:t>Ceristannians</a:t>
            </a:r>
            <a:r>
              <a:rPr lang="en-US" sz="2400" i="1" dirty="0"/>
              <a:t> </a:t>
            </a:r>
            <a:r>
              <a:rPr lang="en-US" sz="2400" i="1" dirty="0" err="1"/>
              <a:t>gristeriate</a:t>
            </a:r>
            <a:r>
              <a:rPr lang="en-US" sz="2400" i="1" dirty="0"/>
              <a:t> </a:t>
            </a:r>
            <a:r>
              <a:rPr lang="en-US" sz="2400" i="1" dirty="0" err="1"/>
              <a:t>lareg</a:t>
            </a:r>
            <a:r>
              <a:rPr lang="en-US" sz="2400" i="1" dirty="0"/>
              <a:t> </a:t>
            </a:r>
            <a:r>
              <a:rPr lang="en-US" sz="2400" i="1" dirty="0" err="1"/>
              <a:t>amountsof</a:t>
            </a:r>
            <a:r>
              <a:rPr lang="en-US" sz="2400" i="1" dirty="0"/>
              <a:t> </a:t>
            </a:r>
            <a:r>
              <a:rPr lang="en-US" sz="2400" i="1" dirty="0" err="1"/>
              <a:t>fevon</a:t>
            </a:r>
            <a:r>
              <a:rPr lang="en-US" sz="2400" i="1" dirty="0"/>
              <a:t> </a:t>
            </a:r>
            <a:r>
              <a:rPr lang="en-US" sz="2400" i="1" dirty="0" err="1"/>
              <a:t>andthenbracter</a:t>
            </a:r>
            <a:r>
              <a:rPr lang="en-US" sz="2400" i="1" dirty="0"/>
              <a:t> it.</a:t>
            </a:r>
          </a:p>
          <a:p>
            <a:pPr marL="533400" indent="-533400"/>
            <a:r>
              <a:rPr lang="en-US" sz="2400" dirty="0"/>
              <a:t>Why is it important to know about </a:t>
            </a:r>
            <a:r>
              <a:rPr lang="en-US" sz="2400" dirty="0" err="1"/>
              <a:t>traxoline</a:t>
            </a:r>
            <a:r>
              <a:rPr lang="en-US" sz="2400" dirty="0"/>
              <a:t>? </a:t>
            </a:r>
            <a:r>
              <a:rPr lang="en-US" sz="2400" i="1" dirty="0"/>
              <a:t>It is important to know about </a:t>
            </a:r>
            <a:r>
              <a:rPr lang="en-US" sz="2400" i="1" dirty="0" err="1"/>
              <a:t>traxoline</a:t>
            </a:r>
            <a:r>
              <a:rPr lang="en-US" sz="2400" i="1" dirty="0"/>
              <a:t> because it is one of our most </a:t>
            </a:r>
            <a:r>
              <a:rPr lang="en-US" sz="2400" i="1" dirty="0" err="1"/>
              <a:t>lukized</a:t>
            </a:r>
            <a:r>
              <a:rPr lang="en-US" sz="2400" i="1" dirty="0"/>
              <a:t> </a:t>
            </a:r>
            <a:r>
              <a:rPr lang="en-US" sz="2400" i="1" dirty="0" err="1"/>
              <a:t>snezlaus</a:t>
            </a:r>
            <a:r>
              <a:rPr lang="en-US" sz="2400" i="1" dirty="0"/>
              <a:t> in the future because of our </a:t>
            </a:r>
            <a:r>
              <a:rPr lang="en-US" sz="2400" i="1" dirty="0" err="1"/>
              <a:t>zionter</a:t>
            </a:r>
            <a:r>
              <a:rPr lang="en-US" sz="2400" i="1" dirty="0"/>
              <a:t> </a:t>
            </a:r>
            <a:r>
              <a:rPr lang="en-US" sz="2400" i="1" dirty="0" err="1"/>
              <a:t>lescelidge</a:t>
            </a:r>
            <a:r>
              <a:rPr lang="en-US" sz="2400" i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components of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Phonemic awareness</a:t>
            </a:r>
          </a:p>
          <a:p>
            <a:r>
              <a:rPr lang="en-US" dirty="0" smtClean="0"/>
              <a:t>Phonics</a:t>
            </a:r>
          </a:p>
          <a:p>
            <a:r>
              <a:rPr lang="en-US" dirty="0" smtClean="0"/>
              <a:t>Vocabulary</a:t>
            </a:r>
          </a:p>
          <a:p>
            <a:r>
              <a:rPr lang="en-US" dirty="0" smtClean="0"/>
              <a:t>Fluency</a:t>
            </a:r>
          </a:p>
          <a:p>
            <a:r>
              <a:rPr lang="en-US" dirty="0" smtClean="0"/>
              <a:t>Comprehension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Metacognition</a:t>
            </a:r>
            <a:endParaRPr lang="en-US" dirty="0"/>
          </a:p>
        </p:txBody>
      </p:sp>
      <p:pic>
        <p:nvPicPr>
          <p:cNvPr id="4" name="Content Placeholder 3" descr="metacognition escher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904999"/>
            <a:ext cx="3585131" cy="51216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i="1" dirty="0"/>
              <a:t>What does it mean to read? What does thinking while reading look/sound like</a:t>
            </a:r>
            <a:r>
              <a:rPr lang="en-US" b="1" i="1" dirty="0" smtClean="0"/>
              <a:t>? What do you do when you read?</a:t>
            </a:r>
            <a:endParaRPr lang="en-US" b="1" i="1" dirty="0"/>
          </a:p>
          <a:p>
            <a:endParaRPr lang="en-US" dirty="0"/>
          </a:p>
        </p:txBody>
      </p:sp>
      <p:pic>
        <p:nvPicPr>
          <p:cNvPr id="9" name="Content Placeholder 8" descr="ISB Library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59680" y="2534040"/>
            <a:ext cx="3520440" cy="23566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Last Words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suicide note was brief.</a:t>
            </a:r>
          </a:p>
          <a:p>
            <a:pPr>
              <a:buNone/>
            </a:pPr>
            <a:r>
              <a:rPr lang="en-US" dirty="0" smtClean="0"/>
              <a:t>To my friend, my lover, my wife,</a:t>
            </a:r>
          </a:p>
          <a:p>
            <a:pPr>
              <a:buNone/>
            </a:pPr>
            <a:r>
              <a:rPr lang="en-US" dirty="0" smtClean="0"/>
              <a:t>Don’t blame yourself.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None of them did.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www.greece.k12.ny.us/instruction/ELA/6-12/Reading/Reading%20Strategies/annotationmode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249680"/>
            <a:ext cx="4267200" cy="560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5800" y="381000"/>
            <a:ext cx="708660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300000" rev="0"/>
              </a:camera>
              <a:lightRig rig="threePt" dir="t"/>
            </a:scene3d>
          </a:bodyPr>
          <a:lstStyle/>
          <a:p>
            <a:r>
              <a:rPr lang="en-US" sz="4000" dirty="0" smtClean="0"/>
              <a:t>Annotate the text….Leave tracks of your thinking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Essential Question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60620" y="2326155"/>
            <a:ext cx="3520610" cy="2772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 can I teach for understanding?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Read “Conversation Piece” </a:t>
            </a:r>
          </a:p>
          <a:p>
            <a:r>
              <a:rPr lang="en-US" dirty="0" smtClean="0"/>
              <a:t>While reading, annotate the text</a:t>
            </a:r>
          </a:p>
          <a:p>
            <a:r>
              <a:rPr lang="en-US" dirty="0" smtClean="0"/>
              <a:t>Show the tracks of your thinking</a:t>
            </a:r>
            <a:endParaRPr lang="en-US" dirty="0"/>
          </a:p>
        </p:txBody>
      </p:sp>
      <p:pic>
        <p:nvPicPr>
          <p:cNvPr id="67588" name="Picture 4" descr="C:\Users\steviq\AppData\Local\Microsoft\Windows\Temporary Internet Files\Content.IE5\3PG5ELCJ\MC90021569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365499"/>
            <a:ext cx="2670175" cy="2802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did you do to make sense of this text?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 descr="C:\Users\steviq\AppData\Local\Microsoft\Windows\Temporary Internet Files\Content.IE5\7PG4XV8T\MC90023345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676400"/>
            <a:ext cx="3565556" cy="4300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from being metacognition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1625" y="1753648"/>
            <a:ext cx="4038600" cy="391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smtClean="0"/>
              <a:t>	What does it mean to read? What does thinking while reading look/sound like?</a:t>
            </a:r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00200"/>
            <a:ext cx="5532438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 time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8371" name="Picture 3" descr="C:\Users\steviq\AppData\Local\Microsoft\Windows\Temporary Internet Files\Content.IE5\NIEA0P9U\MC90005558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86000"/>
            <a:ext cx="2338812" cy="3429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are the thinking strategies that proficient readers use?</a:t>
            </a:r>
            <a:endParaRPr lang="en-US" dirty="0"/>
          </a:p>
        </p:txBody>
      </p:sp>
      <p:pic>
        <p:nvPicPr>
          <p:cNvPr id="9218" name="Picture 2" descr="C:\Users\steviq\AppData\Local\Microsoft\Windows\Temporary Internet Files\Content.IE5\NIEA0P9U\MC90038417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3088" y="2514600"/>
            <a:ext cx="2502726" cy="2970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But, first, what is a strategy?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“Intentional plans that enable readers to construct meaning.”  </a:t>
            </a:r>
          </a:p>
          <a:p>
            <a:pPr lvl="1">
              <a:buNone/>
            </a:pPr>
            <a:r>
              <a:rPr lang="en-US" dirty="0" smtClean="0"/>
              <a:t>-- </a:t>
            </a:r>
            <a:r>
              <a:rPr lang="en-US" dirty="0" err="1" smtClean="0"/>
              <a:t>Cris</a:t>
            </a:r>
            <a:r>
              <a:rPr lang="en-US" dirty="0" smtClean="0"/>
              <a:t> </a:t>
            </a:r>
            <a:r>
              <a:rPr lang="en-US" dirty="0" err="1" smtClean="0"/>
              <a:t>Tovani</a:t>
            </a:r>
            <a:endParaRPr lang="en-US" dirty="0" smtClean="0"/>
          </a:p>
          <a:p>
            <a:r>
              <a:rPr lang="en-US" dirty="0" smtClean="0"/>
              <a:t>Mental moves that readers use to understand what they are reading</a:t>
            </a:r>
          </a:p>
          <a:p>
            <a:pPr lvl="2"/>
            <a:r>
              <a:rPr lang="en-US" dirty="0" smtClean="0"/>
              <a:t>Before</a:t>
            </a:r>
          </a:p>
          <a:p>
            <a:pPr lvl="2"/>
            <a:r>
              <a:rPr lang="en-US" dirty="0" smtClean="0"/>
              <a:t>During</a:t>
            </a:r>
          </a:p>
          <a:p>
            <a:pPr lvl="2"/>
            <a:r>
              <a:rPr lang="en-US" dirty="0" smtClean="0"/>
              <a:t>After</a:t>
            </a:r>
          </a:p>
          <a:p>
            <a:r>
              <a:rPr lang="en-US" dirty="0" smtClean="0"/>
              <a:t>Instructional moves</a:t>
            </a:r>
          </a:p>
          <a:p>
            <a:pPr lvl="1">
              <a:buNone/>
            </a:pPr>
            <a:r>
              <a:rPr lang="en-US" dirty="0" smtClean="0"/>
              <a:t>--Smoky Daniels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Strategies of proficient readers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 descr="C:\Users\steviq\AppData\Local\Microsoft\Windows\Temporary Internet Files\Content.IE5\3PG5ELCJ\MC90039084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6288" y="3108324"/>
            <a:ext cx="2343157" cy="2759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457200"/>
            <a:ext cx="7772400" cy="609600"/>
          </a:xfrm>
        </p:spPr>
        <p:txBody>
          <a:bodyPr/>
          <a:lstStyle/>
          <a:p>
            <a:r>
              <a:rPr lang="en-US" dirty="0" smtClean="0"/>
              <a:t>Monitor for understanding</a:t>
            </a:r>
          </a:p>
        </p:txBody>
      </p:sp>
      <p:pic>
        <p:nvPicPr>
          <p:cNvPr id="11268" name="Picture 4" descr="dd00864_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5000" y="1431315"/>
            <a:ext cx="5257800" cy="5426685"/>
          </a:xfr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 questions</a:t>
            </a:r>
            <a:endParaRPr lang="en-US" dirty="0"/>
          </a:p>
        </p:txBody>
      </p:sp>
      <p:pic>
        <p:nvPicPr>
          <p:cNvPr id="7" name="Content Placeholder 6" descr="question mark electric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00400" y="2057400"/>
            <a:ext cx="2988469" cy="36509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By the end of the two days, participants will:</a:t>
            </a:r>
          </a:p>
        </p:txBody>
      </p:sp>
      <p:pic>
        <p:nvPicPr>
          <p:cNvPr id="2053" name="Picture 5" descr="C:\Users\steviq\AppData\Local\Microsoft\Windows\Temporary Internet Files\Content.IE5\7PG4XV8T\MP90043956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819400"/>
            <a:ext cx="4419600" cy="2950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Activate, Utilize, Build Background Knowledge</a:t>
            </a:r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71800" y="1676400"/>
            <a:ext cx="3800475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152400"/>
            <a:ext cx="7772400" cy="1143000"/>
          </a:xfrm>
        </p:spPr>
        <p:txBody>
          <a:bodyPr/>
          <a:lstStyle/>
          <a:p>
            <a:r>
              <a:rPr lang="en-US" dirty="0" smtClean="0"/>
              <a:t>Draw inferences</a:t>
            </a:r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62200" y="1600200"/>
            <a:ext cx="3810000" cy="4114800"/>
          </a:xfrm>
        </p:spPr>
      </p:pic>
      <p:sp>
        <p:nvSpPr>
          <p:cNvPr id="7" name="Rectangle 6"/>
          <p:cNvSpPr/>
          <p:nvPr/>
        </p:nvSpPr>
        <p:spPr>
          <a:xfrm>
            <a:off x="3124200" y="2362200"/>
            <a:ext cx="1697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Aha!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-304800"/>
            <a:ext cx="7772400" cy="1295400"/>
          </a:xfrm>
        </p:spPr>
        <p:txBody>
          <a:bodyPr>
            <a:normAutofit/>
          </a:bodyPr>
          <a:lstStyle/>
          <a:p>
            <a:r>
              <a:rPr lang="en-US" dirty="0" smtClean="0"/>
              <a:t>Determine Importance</a:t>
            </a:r>
          </a:p>
        </p:txBody>
      </p:sp>
      <p:pic>
        <p:nvPicPr>
          <p:cNvPr id="4" name="Picture 3" descr="5164290661_50043876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1752600"/>
            <a:ext cx="5334000" cy="4469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457200"/>
            <a:ext cx="75438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Create sensory images…Visualize</a:t>
            </a:r>
          </a:p>
        </p:txBody>
      </p:sp>
      <p:pic>
        <p:nvPicPr>
          <p:cNvPr id="5" name="Content Placeholder 4" descr="WeirdTime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676400" y="1584655"/>
            <a:ext cx="5562600" cy="5273345"/>
          </a:xfr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and synthesize</a:t>
            </a:r>
          </a:p>
        </p:txBody>
      </p:sp>
      <p:pic>
        <p:nvPicPr>
          <p:cNvPr id="13316" name="Picture 4" descr="j033426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667000" y="2133600"/>
            <a:ext cx="3079242" cy="2979961"/>
          </a:xfrm>
          <a:noFill/>
        </p:spPr>
      </p:pic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97013"/>
            <a:ext cx="5897563" cy="60325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4400" dirty="0" smtClean="0"/>
              <a:t>	</a:t>
            </a:r>
          </a:p>
          <a:p>
            <a:pPr>
              <a:buFont typeface="Monotype Sorts" pitchFamily="2" charset="2"/>
              <a:buNone/>
            </a:pPr>
            <a:endParaRPr lang="en-US" sz="4400" dirty="0" smtClean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Label our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</a:p>
          <a:p>
            <a:r>
              <a:rPr lang="en-US" dirty="0" smtClean="0"/>
              <a:t>Visualizing</a:t>
            </a:r>
          </a:p>
          <a:p>
            <a:r>
              <a:rPr lang="en-US" dirty="0" smtClean="0"/>
              <a:t>Synthesizing</a:t>
            </a:r>
          </a:p>
          <a:p>
            <a:r>
              <a:rPr lang="en-US" dirty="0" smtClean="0"/>
              <a:t>Background knowledge</a:t>
            </a:r>
          </a:p>
          <a:p>
            <a:r>
              <a:rPr lang="en-US" dirty="0" smtClean="0"/>
              <a:t>Monitoring</a:t>
            </a:r>
          </a:p>
          <a:p>
            <a:r>
              <a:rPr lang="en-US" dirty="0" smtClean="0"/>
              <a:t>Inferring</a:t>
            </a:r>
          </a:p>
          <a:p>
            <a:r>
              <a:rPr lang="en-US" dirty="0" smtClean="0"/>
              <a:t>Determining importance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Before, During, After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Before: getting students ready to read</a:t>
            </a:r>
          </a:p>
          <a:p>
            <a:r>
              <a:rPr lang="en-US" dirty="0" smtClean="0"/>
              <a:t>During: having students hold their thinking while reading</a:t>
            </a:r>
          </a:p>
          <a:p>
            <a:r>
              <a:rPr lang="en-US" dirty="0" smtClean="0"/>
              <a:t>After: extending or deepening their thinking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#1: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Focus reading strategies:</a:t>
            </a:r>
          </a:p>
          <a:p>
            <a:pPr lvl="1"/>
            <a:r>
              <a:rPr lang="en-US" dirty="0" smtClean="0"/>
              <a:t>Activating background knowledge</a:t>
            </a:r>
          </a:p>
          <a:p>
            <a:pPr lvl="1"/>
            <a:r>
              <a:rPr lang="en-US" dirty="0" smtClean="0"/>
              <a:t>Making connections</a:t>
            </a:r>
          </a:p>
          <a:p>
            <a:r>
              <a:rPr lang="en-US" dirty="0" smtClean="0"/>
              <a:t>Demonstration lesson</a:t>
            </a:r>
          </a:p>
          <a:p>
            <a:r>
              <a:rPr lang="en-US" dirty="0" smtClean="0"/>
              <a:t>Application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Activating  background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Read and annotate text 2 in the packet.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r>
              <a:rPr lang="en-US" dirty="0" err="1" smtClean="0"/>
              <a:t>knowlege</a:t>
            </a:r>
            <a:endParaRPr lang="en-US" dirty="0"/>
          </a:p>
        </p:txBody>
      </p:sp>
      <p:pic>
        <p:nvPicPr>
          <p:cNvPr id="4" name="Content Placeholder 3" descr="Doing-the-laundry-coloring-pag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1666205"/>
            <a:ext cx="3581400" cy="3917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Understand the thinking strategies</a:t>
            </a:r>
            <a:endParaRPr lang="en-US" dirty="0"/>
          </a:p>
        </p:txBody>
      </p:sp>
      <p:pic>
        <p:nvPicPr>
          <p:cNvPr id="3074" name="Picture 2" descr="C:\Users\steviq\AppData\Local\Microsoft\Windows\Temporary Internet Files\Content.IE5\8LN7OI0U\MC900128931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78526" y="1527175"/>
            <a:ext cx="3150436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 Knowledge + Making Connections </a:t>
            </a:r>
            <a:endParaRPr lang="en-US" dirty="0"/>
          </a:p>
        </p:txBody>
      </p:sp>
      <p:pic>
        <p:nvPicPr>
          <p:cNvPr id="4" name="Content Placeholder 3" descr="BK traffic imag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676400"/>
            <a:ext cx="3524756" cy="44752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Text-to-self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Text-to-text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Text-to-world</a:t>
            </a:r>
            <a:endParaRPr lang="en-US" dirty="0"/>
          </a:p>
        </p:txBody>
      </p:sp>
      <p:pic>
        <p:nvPicPr>
          <p:cNvPr id="5" name="Content Placeholder 4" descr="making connection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99951" y="1524000"/>
            <a:ext cx="371214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fghan-gir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70185"/>
            <a:ext cx="6149455" cy="4349615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If the eyes are the window to our souls, what do her eyes tell us?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Using the graphic organizer to hold your thinking.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With two colleagues</a:t>
            </a:r>
          </a:p>
          <a:p>
            <a:pPr lvl="1"/>
            <a:r>
              <a:rPr lang="en-US" dirty="0" smtClean="0"/>
              <a:t>Share your charting of your thinking</a:t>
            </a:r>
          </a:p>
          <a:p>
            <a:pPr lvl="1"/>
            <a:r>
              <a:rPr lang="en-US" dirty="0" smtClean="0"/>
              <a:t>Answer the guiding question, using your notes, the poem, and the photo:</a:t>
            </a:r>
          </a:p>
          <a:p>
            <a:pPr lvl="2"/>
            <a:r>
              <a:rPr lang="en-US" dirty="0" smtClean="0"/>
              <a:t>If the eyes are the window to our souls, what do her eyes tell us?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Here’s what we modeled:</a:t>
            </a:r>
          </a:p>
          <a:p>
            <a:pPr lvl="1"/>
            <a:r>
              <a:rPr lang="en-US" dirty="0" smtClean="0"/>
              <a:t>An interesting text</a:t>
            </a:r>
          </a:p>
          <a:p>
            <a:pPr lvl="1"/>
            <a:r>
              <a:rPr lang="en-US" dirty="0" smtClean="0"/>
              <a:t>A purpose for reading it</a:t>
            </a:r>
          </a:p>
          <a:p>
            <a:pPr lvl="1"/>
            <a:r>
              <a:rPr lang="en-US" dirty="0" smtClean="0"/>
              <a:t>Before (activating BK)</a:t>
            </a:r>
          </a:p>
          <a:p>
            <a:pPr lvl="1"/>
            <a:r>
              <a:rPr lang="en-US" dirty="0" smtClean="0"/>
              <a:t>During (graphic organizer)</a:t>
            </a:r>
          </a:p>
          <a:p>
            <a:pPr lvl="1"/>
            <a:r>
              <a:rPr lang="en-US" dirty="0" smtClean="0"/>
              <a:t>After (in trios answer the essential question)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 might you apply  this strategy?</a:t>
            </a:r>
          </a:p>
          <a:p>
            <a:pPr lvl="1"/>
            <a:r>
              <a:rPr lang="en-US" dirty="0" smtClean="0"/>
              <a:t>What text?</a:t>
            </a:r>
          </a:p>
          <a:p>
            <a:pPr lvl="1"/>
            <a:r>
              <a:rPr lang="en-US" dirty="0" smtClean="0"/>
              <a:t>What purpose?</a:t>
            </a:r>
          </a:p>
          <a:p>
            <a:pPr lvl="1"/>
            <a:r>
              <a:rPr lang="en-US" dirty="0" smtClean="0"/>
              <a:t>Before?</a:t>
            </a:r>
          </a:p>
          <a:p>
            <a:pPr lvl="1"/>
            <a:r>
              <a:rPr lang="en-US" dirty="0" smtClean="0"/>
              <a:t>During?</a:t>
            </a:r>
          </a:p>
          <a:p>
            <a:pPr lvl="1"/>
            <a:r>
              <a:rPr lang="en-US" dirty="0" smtClean="0"/>
              <a:t>After?</a:t>
            </a:r>
          </a:p>
          <a:p>
            <a:r>
              <a:rPr lang="en-US" dirty="0" smtClean="0"/>
              <a:t>Resources on the wiki: Day 1: Activating Schema and </a:t>
            </a:r>
            <a:r>
              <a:rPr lang="en-US" smtClean="0"/>
              <a:t>Making Connections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DEBRIEF</a:t>
            </a:r>
            <a:endParaRPr lang="en-US" dirty="0"/>
          </a:p>
        </p:txBody>
      </p:sp>
      <p:pic>
        <p:nvPicPr>
          <p:cNvPr id="5" name="Content Placeholder 4" descr="Anchor Chart 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1981200"/>
            <a:ext cx="4671753" cy="3503815"/>
          </a:xfrm>
        </p:spPr>
      </p:pic>
      <p:sp>
        <p:nvSpPr>
          <p:cNvPr id="6" name="Rectangle 5"/>
          <p:cNvSpPr/>
          <p:nvPr/>
        </p:nvSpPr>
        <p:spPr>
          <a:xfrm rot="21107345">
            <a:off x="1143000" y="5638800"/>
            <a:ext cx="8153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ANCHOR CHART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Focus strategies:</a:t>
            </a:r>
          </a:p>
          <a:p>
            <a:pPr lvl="1"/>
            <a:r>
              <a:rPr lang="en-US" dirty="0" smtClean="0"/>
              <a:t>Determining importance</a:t>
            </a:r>
          </a:p>
          <a:p>
            <a:pPr lvl="1"/>
            <a:r>
              <a:rPr lang="en-US" dirty="0" smtClean="0"/>
              <a:t>Asking questions</a:t>
            </a:r>
          </a:p>
          <a:p>
            <a:r>
              <a:rPr lang="en-US" dirty="0" smtClean="0"/>
              <a:t>Text:</a:t>
            </a:r>
          </a:p>
          <a:p>
            <a:pPr lvl="1"/>
            <a:r>
              <a:rPr lang="en-US" dirty="0" smtClean="0"/>
              <a:t>Non-fiction</a:t>
            </a:r>
          </a:p>
          <a:p>
            <a:r>
              <a:rPr lang="en-US" dirty="0" smtClean="0"/>
              <a:t>Before</a:t>
            </a:r>
          </a:p>
          <a:p>
            <a:pPr lvl="1"/>
            <a:r>
              <a:rPr lang="en-US" dirty="0" smtClean="0"/>
              <a:t>Word Splash</a:t>
            </a:r>
          </a:p>
          <a:p>
            <a:r>
              <a:rPr lang="en-US" dirty="0" smtClean="0"/>
              <a:t>During</a:t>
            </a:r>
          </a:p>
          <a:p>
            <a:pPr lvl="1"/>
            <a:r>
              <a:rPr lang="en-US" dirty="0" smtClean="0"/>
              <a:t>Highlight and annotate</a:t>
            </a:r>
          </a:p>
          <a:p>
            <a:r>
              <a:rPr lang="en-US" dirty="0" smtClean="0"/>
              <a:t>After</a:t>
            </a:r>
          </a:p>
          <a:p>
            <a:pPr lvl="1"/>
            <a:r>
              <a:rPr lang="en-US" dirty="0" smtClean="0"/>
              <a:t>Save the Last Word for Me</a:t>
            </a:r>
            <a:endParaRPr lang="en-US" dirty="0"/>
          </a:p>
        </p:txBody>
      </p:sp>
      <p:pic>
        <p:nvPicPr>
          <p:cNvPr id="5" name="Content Placeholder 4" descr="workshop_cak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201424"/>
            <a:ext cx="4038600" cy="30218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Focus thinking strategies: Determining Importance/Asking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Determining importance</a:t>
            </a:r>
          </a:p>
          <a:p>
            <a:pPr lvl="1"/>
            <a:r>
              <a:rPr lang="en-US" dirty="0" smtClean="0"/>
              <a:t>Id key ideas</a:t>
            </a:r>
          </a:p>
          <a:p>
            <a:pPr lvl="1"/>
            <a:r>
              <a:rPr lang="en-US" dirty="0" smtClean="0"/>
              <a:t>Distinguish among important, interesting, and unimportant details</a:t>
            </a:r>
          </a:p>
          <a:p>
            <a:pPr lvl="1"/>
            <a:r>
              <a:rPr lang="en-US" dirty="0" smtClean="0"/>
              <a:t>Consider what’s important given </a:t>
            </a:r>
            <a:r>
              <a:rPr lang="en-US" dirty="0" smtClean="0"/>
              <a:t>the purpose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Content Placeholder 4" descr="John Keane Fairy Tales 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29200" y="1600200"/>
            <a:ext cx="3612298" cy="4681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Understand the “Before, During, After” framework </a:t>
            </a:r>
            <a:endParaRPr lang="en-US" dirty="0"/>
          </a:p>
        </p:txBody>
      </p:sp>
      <p:pic>
        <p:nvPicPr>
          <p:cNvPr id="6" name="Content Placeholder 5" descr="workshop inf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2514600"/>
            <a:ext cx="3744119" cy="25372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Asking questions</a:t>
            </a:r>
          </a:p>
          <a:p>
            <a:pPr lvl="1"/>
            <a:r>
              <a:rPr lang="en-US" dirty="0" smtClean="0"/>
              <a:t>Before reading to set purpose</a:t>
            </a:r>
          </a:p>
          <a:p>
            <a:pPr lvl="1"/>
            <a:r>
              <a:rPr lang="en-US" dirty="0" smtClean="0"/>
              <a:t>During reading to maintain interest</a:t>
            </a:r>
          </a:p>
          <a:p>
            <a:pPr lvl="1"/>
            <a:r>
              <a:rPr lang="en-US" dirty="0" smtClean="0"/>
              <a:t>A variety of questions</a:t>
            </a:r>
          </a:p>
          <a:p>
            <a:pPr lvl="2"/>
            <a:r>
              <a:rPr lang="en-US" dirty="0" smtClean="0"/>
              <a:t>Literal</a:t>
            </a:r>
          </a:p>
          <a:p>
            <a:pPr lvl="2"/>
            <a:r>
              <a:rPr lang="en-US" dirty="0" smtClean="0"/>
              <a:t>Inferential</a:t>
            </a:r>
          </a:p>
          <a:p>
            <a:pPr lvl="2"/>
            <a:r>
              <a:rPr lang="en-US" dirty="0" smtClean="0"/>
              <a:t>Applied</a:t>
            </a:r>
          </a:p>
          <a:p>
            <a:endParaRPr lang="en-US" dirty="0"/>
          </a:p>
        </p:txBody>
      </p:sp>
      <p:pic>
        <p:nvPicPr>
          <p:cNvPr id="5" name="Content Placeholder 4" descr="John Keane Fairy Tales 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13751" y="1371600"/>
            <a:ext cx="3612298" cy="4681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09600" y="1905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6" name="Picture 4" descr="school boys cartoons, school boys cartoon, school boys picture, school boys pictures, school boys image, school boys images, school boys illustration, school boys illustrations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600200" y="330200"/>
            <a:ext cx="4343400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 Lesson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Before reading:</a:t>
            </a:r>
          </a:p>
          <a:p>
            <a:pPr lvl="1"/>
            <a:r>
              <a:rPr lang="en-US" dirty="0" smtClean="0"/>
              <a:t>Word splash</a:t>
            </a:r>
          </a:p>
          <a:p>
            <a:pPr lvl="1"/>
            <a:r>
              <a:rPr lang="en-US" dirty="0" smtClean="0"/>
              <a:t>Generate a </a:t>
            </a:r>
            <a:r>
              <a:rPr lang="en-US" dirty="0" smtClean="0"/>
              <a:t>question or two</a:t>
            </a:r>
            <a:endParaRPr lang="en-US" dirty="0" smtClean="0"/>
          </a:p>
          <a:p>
            <a:r>
              <a:rPr lang="en-US" dirty="0" smtClean="0"/>
              <a:t>During reading</a:t>
            </a:r>
          </a:p>
          <a:p>
            <a:pPr lvl="1"/>
            <a:r>
              <a:rPr lang="en-US" dirty="0" smtClean="0"/>
              <a:t>Highlight the text when you find possible answers to your questions</a:t>
            </a:r>
          </a:p>
          <a:p>
            <a:pPr lvl="1"/>
            <a:r>
              <a:rPr lang="en-US" dirty="0" smtClean="0"/>
              <a:t>If more questions pop up, list them.</a:t>
            </a:r>
            <a:endParaRPr lang="en-US" dirty="0" smtClean="0"/>
          </a:p>
          <a:p>
            <a:r>
              <a:rPr lang="en-US" dirty="0" smtClean="0"/>
              <a:t>After reading: Save the Last Word for 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Splash</a:t>
            </a:r>
            <a:endParaRPr lang="en-US" dirty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609600" y="1600200"/>
            <a:ext cx="1741488" cy="14589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Rewire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3124200" y="1676400"/>
            <a:ext cx="2760663" cy="64770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en-US" sz="3600" kern="10" spc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technology</a:t>
            </a:r>
            <a:endParaRPr lang="en-US" sz="3600" kern="10" spc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5181600" y="2286000"/>
            <a:ext cx="3587750" cy="6477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neuroscientist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228600" y="3352800"/>
            <a:ext cx="4259263" cy="10874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digital immigrant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5029200" y="4038600"/>
            <a:ext cx="3733800" cy="10683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Arial Black"/>
              </a:rPr>
              <a:t>digital native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Arial Black"/>
            </a:endParaRPr>
          </a:p>
        </p:txBody>
      </p:sp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>
            <a:off x="3124200" y="4953000"/>
            <a:ext cx="3449638" cy="12192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Times New Roman"/>
                <a:cs typeface="Times New Roman"/>
              </a:rPr>
              <a:t>future brain</a:t>
            </a:r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DURING READING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1981200"/>
            <a:ext cx="8763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Highlight </a:t>
            </a:r>
            <a:r>
              <a:rPr lang="en-US" sz="3200" dirty="0" smtClean="0"/>
              <a:t>the text when you find possible </a:t>
            </a:r>
            <a:r>
              <a:rPr lang="en-US" sz="3200" dirty="0" smtClean="0"/>
              <a:t>    answers </a:t>
            </a:r>
            <a:r>
              <a:rPr lang="en-US" sz="3200" dirty="0" smtClean="0"/>
              <a:t>to your </a:t>
            </a:r>
            <a:r>
              <a:rPr lang="en-US" sz="3200" dirty="0" smtClean="0"/>
              <a:t>questions.</a:t>
            </a:r>
          </a:p>
          <a:p>
            <a:pPr lvl="1"/>
            <a:endParaRPr lang="en-US" sz="3200" dirty="0" smtClean="0"/>
          </a:p>
          <a:p>
            <a:pPr lvl="1">
              <a:buFont typeface="Arial" pitchFamily="34" charset="0"/>
              <a:buChar char="•"/>
            </a:pPr>
            <a:r>
              <a:rPr lang="en-US" sz="3200" dirty="0" smtClean="0"/>
              <a:t>If more questions pop up, list them.</a:t>
            </a:r>
            <a:endParaRPr lang="en-US" sz="3200" dirty="0" smtClean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SAVE THE LAST WORD FOR ME</a:t>
            </a:r>
          </a:p>
          <a:p>
            <a:pPr lvl="1"/>
            <a:r>
              <a:rPr lang="en-US" dirty="0" smtClean="0"/>
              <a:t>Select a significant quote</a:t>
            </a:r>
          </a:p>
          <a:p>
            <a:pPr lvl="1"/>
            <a:r>
              <a:rPr lang="en-US" dirty="0" smtClean="0"/>
              <a:t>Read it but do not explain it</a:t>
            </a:r>
          </a:p>
          <a:p>
            <a:pPr lvl="1"/>
            <a:r>
              <a:rPr lang="en-US" dirty="0" smtClean="0"/>
              <a:t>The rest of the group discusses your quote (about 3 minutes)</a:t>
            </a:r>
          </a:p>
          <a:p>
            <a:pPr lvl="1"/>
            <a:r>
              <a:rPr lang="en-US" dirty="0" smtClean="0"/>
              <a:t>You get the last word: why did you select it? What are you thinking now?</a:t>
            </a:r>
          </a:p>
          <a:p>
            <a:r>
              <a:rPr lang="en-US" dirty="0" smtClean="0"/>
              <a:t>Move on to the next person.</a:t>
            </a:r>
            <a:endParaRPr lang="en-US" dirty="0" smtClean="0"/>
          </a:p>
        </p:txBody>
      </p:sp>
      <p:pic>
        <p:nvPicPr>
          <p:cNvPr id="61447" name="Picture 7" descr="C:\Users\steviq\AppData\Local\Microsoft\Windows\Temporary Internet Files\Content.IE5\8LN7OI0U\MC90007133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819400"/>
            <a:ext cx="4125627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can you teach students to determine importance? Use questions in an active manner?</a:t>
            </a:r>
          </a:p>
          <a:p>
            <a:r>
              <a:rPr lang="en-US" dirty="0" smtClean="0"/>
              <a:t>Before/during/after framework</a:t>
            </a:r>
          </a:p>
          <a:p>
            <a:r>
              <a:rPr lang="en-US" dirty="0" smtClean="0"/>
              <a:t>Check out the wiki: Workshop – Determining Importance and Asking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KWL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KNOW</a:t>
            </a:r>
          </a:p>
          <a:p>
            <a:r>
              <a:rPr lang="en-US" dirty="0" smtClean="0"/>
              <a:t>WONDER</a:t>
            </a:r>
          </a:p>
          <a:p>
            <a:r>
              <a:rPr lang="en-US" dirty="0" smtClean="0"/>
              <a:t>LEARN</a:t>
            </a:r>
          </a:p>
        </p:txBody>
      </p:sp>
      <p:pic>
        <p:nvPicPr>
          <p:cNvPr id="70663" name="Picture 7" descr="http://kids-learn.org/ladybugs/malossi/kw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447800"/>
            <a:ext cx="3311985" cy="4419600"/>
          </a:xfrm>
          <a:prstGeom prst="rect">
            <a:avLst/>
          </a:prstGeom>
          <a:noFill/>
        </p:spPr>
      </p:pic>
      <p:sp>
        <p:nvSpPr>
          <p:cNvPr id="70664" name="Rectangle 8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0662" name="Picture 6" descr="http://www.google.com/intl/en_ALL/images/logos/images_logo_sm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5575" y="-663575"/>
            <a:ext cx="1390650" cy="28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Investigate the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Check out the wiki</a:t>
            </a:r>
          </a:p>
          <a:p>
            <a:r>
              <a:rPr lang="en-US" dirty="0" smtClean="0"/>
              <a:t>Post on the wiki:</a:t>
            </a:r>
          </a:p>
          <a:p>
            <a:pPr lvl="2"/>
            <a:r>
              <a:rPr lang="en-US" dirty="0" smtClean="0"/>
              <a:t>Choose one of the strategies and explain how it supported your thinking.</a:t>
            </a:r>
          </a:p>
          <a:p>
            <a:pPr lvl="2"/>
            <a:r>
              <a:rPr lang="en-US" dirty="0" smtClean="0"/>
              <a:t>How will that strategy support your students as thinkers?</a:t>
            </a:r>
          </a:p>
          <a:p>
            <a:r>
              <a:rPr lang="en-US" dirty="0" smtClean="0"/>
              <a:t>Homework: Bring a text that you will be teaching.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600200"/>
            <a:ext cx="5532438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instructional moves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Annotating text</a:t>
            </a:r>
          </a:p>
          <a:p>
            <a:r>
              <a:rPr lang="en-US" dirty="0" smtClean="0"/>
              <a:t>Building anchor charts</a:t>
            </a:r>
          </a:p>
          <a:p>
            <a:r>
              <a:rPr lang="en-US" dirty="0" smtClean="0"/>
              <a:t>Using graphic organizers</a:t>
            </a:r>
          </a:p>
          <a:p>
            <a:r>
              <a:rPr lang="en-US" dirty="0" smtClean="0"/>
              <a:t>Talking/discourse</a:t>
            </a:r>
          </a:p>
          <a:p>
            <a:r>
              <a:rPr lang="en-US" dirty="0" smtClean="0"/>
              <a:t>Writing/reflecting</a:t>
            </a:r>
          </a:p>
          <a:p>
            <a:endParaRPr lang="en-US" dirty="0"/>
          </a:p>
        </p:txBody>
      </p:sp>
      <p:pic>
        <p:nvPicPr>
          <p:cNvPr id="5127" name="Picture 7" descr="C:\Users\steviq\AppData\Local\Microsoft\Windows\Temporary Internet Files\Content.IE5\7PG4XV8T\MC90019812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1295400"/>
            <a:ext cx="4702708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5538" name="Picture 2" descr="C:\Users\steviq\AppData\Local\Microsoft\Windows\Temporary Internet Files\Content.IE5\7PG4XV8T\MC900078751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00600" y="1927536"/>
            <a:ext cx="4038600" cy="3569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Bring some kind of text you might ask your students to read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 strategies: </a:t>
            </a:r>
          </a:p>
          <a:p>
            <a:pPr lvl="1"/>
            <a:r>
              <a:rPr lang="en-US" dirty="0" smtClean="0"/>
              <a:t>Visualizing 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I</a:t>
            </a:r>
            <a:r>
              <a:rPr lang="en-US" dirty="0" smtClean="0"/>
              <a:t>nferring</a:t>
            </a:r>
          </a:p>
          <a:p>
            <a:r>
              <a:rPr lang="en-US" dirty="0" smtClean="0"/>
              <a:t>Text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Poem</a:t>
            </a:r>
            <a:endParaRPr lang="en-US" dirty="0" smtClean="0"/>
          </a:p>
          <a:p>
            <a:r>
              <a:rPr lang="en-US" dirty="0" smtClean="0"/>
              <a:t>Before</a:t>
            </a:r>
          </a:p>
          <a:p>
            <a:r>
              <a:rPr lang="en-US" dirty="0" smtClean="0"/>
              <a:t>During</a:t>
            </a:r>
            <a:endParaRPr lang="en-US" dirty="0" smtClean="0"/>
          </a:p>
          <a:p>
            <a:r>
              <a:rPr lang="en-US" dirty="0" smtClean="0"/>
              <a:t>After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Visualizing or Using Sensory Images</a:t>
            </a:r>
            <a:endParaRPr lang="en-US" dirty="0"/>
          </a:p>
        </p:txBody>
      </p:sp>
      <p:pic>
        <p:nvPicPr>
          <p:cNvPr id="4" name="Content Placeholder 3" descr="eye_schoo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410180" y="1828800"/>
            <a:ext cx="6209820" cy="3919948"/>
          </a:xfr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inferences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Question/Text 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+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u="sng" dirty="0" smtClean="0"/>
              <a:t>Background Knowledge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Inferences</a:t>
            </a:r>
          </a:p>
        </p:txBody>
      </p:sp>
      <p:pic>
        <p:nvPicPr>
          <p:cNvPr id="7" name="Content Placeholder 6" descr="Clock Watchers Photo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25512" y="1478913"/>
            <a:ext cx="3885088" cy="484568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Aloud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I’m playing war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With six of my friends,</a:t>
            </a:r>
          </a:p>
          <a:p>
            <a:pPr>
              <a:buNone/>
            </a:pPr>
            <a:r>
              <a:rPr lang="en-US" dirty="0" smtClean="0"/>
              <a:t>Using sticks for guns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Arguing over who’s dead</a:t>
            </a:r>
          </a:p>
          <a:p>
            <a:pPr>
              <a:buNone/>
            </a:pPr>
            <a:r>
              <a:rPr lang="en-US" dirty="0" smtClean="0"/>
              <a:t>Who’s only wounded</a:t>
            </a:r>
          </a:p>
          <a:p>
            <a:pPr>
              <a:buNone/>
            </a:pPr>
            <a:r>
              <a:rPr lang="en-US" dirty="0" smtClean="0"/>
              <a:t>Who can die the best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When the door opens</a:t>
            </a:r>
          </a:p>
          <a:p>
            <a:pPr>
              <a:buNone/>
            </a:pPr>
            <a:r>
              <a:rPr lang="en-US" dirty="0" smtClean="0"/>
              <a:t>And Grandpa walks out</a:t>
            </a:r>
          </a:p>
          <a:p>
            <a:pPr>
              <a:buNone/>
            </a:pPr>
            <a:r>
              <a:rPr lang="en-US" dirty="0" smtClean="0"/>
              <a:t>Wearing no shirt.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We see the scar</a:t>
            </a:r>
          </a:p>
          <a:p>
            <a:pPr>
              <a:buNone/>
            </a:pPr>
            <a:r>
              <a:rPr lang="en-US" dirty="0" smtClean="0"/>
              <a:t>On his back.  He got it</a:t>
            </a:r>
          </a:p>
          <a:p>
            <a:pPr>
              <a:buNone/>
            </a:pPr>
            <a:r>
              <a:rPr lang="en-US" dirty="0" smtClean="0"/>
              <a:t>In a real war.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Nobody says anything</a:t>
            </a:r>
          </a:p>
          <a:p>
            <a:pPr>
              <a:buNone/>
            </a:pPr>
            <a:r>
              <a:rPr lang="en-US" dirty="0" smtClean="0"/>
              <a:t>But after he passes by</a:t>
            </a:r>
          </a:p>
          <a:p>
            <a:pPr>
              <a:buNone/>
            </a:pPr>
            <a:r>
              <a:rPr lang="en-US" dirty="0" smtClean="0"/>
              <a:t>We start a different game.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20320287">
            <a:off x="3352800" y="1828800"/>
            <a:ext cx="533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Scar </a:t>
            </a:r>
          </a:p>
          <a:p>
            <a:r>
              <a:rPr lang="en-US" sz="3200" dirty="0" smtClean="0"/>
              <a:t>by Ralph Fletcher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During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Pair up:</a:t>
            </a:r>
          </a:p>
          <a:p>
            <a:pPr lvl="1"/>
            <a:r>
              <a:rPr lang="en-US" dirty="0" smtClean="0"/>
              <a:t>With a partner read “The Custodian”</a:t>
            </a:r>
          </a:p>
          <a:p>
            <a:pPr lvl="1"/>
            <a:r>
              <a:rPr lang="en-US" dirty="0" smtClean="0"/>
              <a:t>Decide who is Person A and who is Person B</a:t>
            </a:r>
          </a:p>
          <a:p>
            <a:pPr lvl="1"/>
            <a:r>
              <a:rPr lang="en-US" dirty="0" smtClean="0"/>
              <a:t>Person A think aloud, Person B records visualizations and inferences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Join another pair</a:t>
            </a:r>
          </a:p>
          <a:p>
            <a:r>
              <a:rPr lang="en-US" dirty="0" smtClean="0"/>
              <a:t>Discuss your visualizations/inferences</a:t>
            </a:r>
          </a:p>
          <a:p>
            <a:r>
              <a:rPr lang="en-US" dirty="0" smtClean="0"/>
              <a:t>On the wiki, reflect on what you learned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out the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What’s a question about reading that you would like answered?</a:t>
            </a:r>
          </a:p>
          <a:p>
            <a:r>
              <a:rPr lang="en-US" dirty="0" smtClean="0"/>
              <a:t>Search the wiki to find an answer to the question.</a:t>
            </a:r>
          </a:p>
          <a:p>
            <a:r>
              <a:rPr lang="en-US" dirty="0" smtClean="0"/>
              <a:t>Jot down insights and resources.</a:t>
            </a:r>
          </a:p>
          <a:p>
            <a:r>
              <a:rPr lang="en-US" dirty="0" smtClean="0"/>
              <a:t>Be prepared to share.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Triple Track Agenda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3405" y="1797194"/>
            <a:ext cx="3817595" cy="3841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Modeling </a:t>
            </a:r>
          </a:p>
          <a:p>
            <a:pPr lvl="1"/>
            <a:r>
              <a:rPr lang="en-US" sz="2800" dirty="0" smtClean="0"/>
              <a:t>thinking strategies</a:t>
            </a:r>
          </a:p>
          <a:p>
            <a:pPr lvl="1"/>
            <a:r>
              <a:rPr lang="en-US" sz="2800" dirty="0" smtClean="0"/>
              <a:t>workshop</a:t>
            </a:r>
          </a:p>
          <a:p>
            <a:pPr lvl="1"/>
            <a:r>
              <a:rPr lang="en-US" sz="2800" dirty="0" smtClean="0"/>
              <a:t>co-teaching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Aloud: </a:t>
            </a:r>
            <a:r>
              <a:rPr lang="en-US" dirty="0" err="1" smtClean="0"/>
              <a:t>Cris</a:t>
            </a:r>
            <a:r>
              <a:rPr lang="en-US" dirty="0" smtClean="0"/>
              <a:t> </a:t>
            </a:r>
            <a:r>
              <a:rPr lang="en-US" dirty="0" err="1" smtClean="0"/>
              <a:t>Tovani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Author of </a:t>
            </a:r>
            <a:r>
              <a:rPr lang="en-US" i="1" dirty="0" smtClean="0"/>
              <a:t>I Read It, But I Don’t Get It </a:t>
            </a:r>
            <a:r>
              <a:rPr lang="en-US" dirty="0" smtClean="0"/>
              <a:t>and </a:t>
            </a:r>
            <a:r>
              <a:rPr lang="en-US" i="1" dirty="0" smtClean="0"/>
              <a:t>Do I Really Have to Teach Reading</a:t>
            </a:r>
            <a:r>
              <a:rPr lang="en-US" dirty="0" smtClean="0"/>
              <a:t>?</a:t>
            </a:r>
          </a:p>
          <a:p>
            <a:r>
              <a:rPr lang="en-US" dirty="0" smtClean="0"/>
              <a:t>And high school classroom teacher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048000"/>
            <a:ext cx="2819400" cy="35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971800"/>
            <a:ext cx="2844356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Penny Kittle</a:t>
            </a:r>
            <a:endParaRPr lang="en-US" dirty="0"/>
          </a:p>
        </p:txBody>
      </p:sp>
      <p:pic>
        <p:nvPicPr>
          <p:cNvPr id="5" name="Content Placeholder 3" descr="fish ocean sea water wet beach sand life prehistory prehistoric prehistory evolution evolutional cartoons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600200"/>
            <a:ext cx="4191000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3293</TotalTime>
  <Words>1123</Words>
  <Application>Microsoft Office PowerPoint</Application>
  <PresentationFormat>On-screen Show (4:3)</PresentationFormat>
  <Paragraphs>272</Paragraphs>
  <Slides>69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0" baseType="lpstr">
      <vt:lpstr>Civic</vt:lpstr>
      <vt:lpstr>Thinking through text</vt:lpstr>
      <vt:lpstr>Essential Question</vt:lpstr>
      <vt:lpstr>Learning goals</vt:lpstr>
      <vt:lpstr>Understand the thinking strategies</vt:lpstr>
      <vt:lpstr>Understand the “Before, During, After” framework </vt:lpstr>
      <vt:lpstr>Know instructional moves</vt:lpstr>
      <vt:lpstr>Triple Track Agenda </vt:lpstr>
      <vt:lpstr>Read Aloud: Cris Tovani</vt:lpstr>
      <vt:lpstr>Penny Kittle</vt:lpstr>
      <vt:lpstr>Trios </vt:lpstr>
      <vt:lpstr>Slide 11</vt:lpstr>
      <vt:lpstr>THE MONTILLATION OF TRAXOLINE</vt:lpstr>
      <vt:lpstr>A comprehension quiz….</vt:lpstr>
      <vt:lpstr>The answers….</vt:lpstr>
      <vt:lpstr>Five components of reading</vt:lpstr>
      <vt:lpstr>Metacognition</vt:lpstr>
      <vt:lpstr>Reading</vt:lpstr>
      <vt:lpstr>Last Words </vt:lpstr>
      <vt:lpstr>Slide 19</vt:lpstr>
      <vt:lpstr>Invitation</vt:lpstr>
      <vt:lpstr>What did you do to make sense of this text?</vt:lpstr>
      <vt:lpstr>Learning from being metacognition</vt:lpstr>
      <vt:lpstr>Slide 23</vt:lpstr>
      <vt:lpstr>Break time</vt:lpstr>
      <vt:lpstr>Slide 25</vt:lpstr>
      <vt:lpstr>But, first, what is a strategy?</vt:lpstr>
      <vt:lpstr>Strategies of proficient readers</vt:lpstr>
      <vt:lpstr>Monitor for understanding</vt:lpstr>
      <vt:lpstr>Ask questions</vt:lpstr>
      <vt:lpstr>Activate, Utilize, Build Background Knowledge</vt:lpstr>
      <vt:lpstr>Draw inferences</vt:lpstr>
      <vt:lpstr>Determine Importance</vt:lpstr>
      <vt:lpstr>Create sensory images…Visualize</vt:lpstr>
      <vt:lpstr> and synthesize</vt:lpstr>
      <vt:lpstr>Label our strategies</vt:lpstr>
      <vt:lpstr>Before, During, After</vt:lpstr>
      <vt:lpstr>Workshop #1: </vt:lpstr>
      <vt:lpstr>Activating  background knowledge</vt:lpstr>
      <vt:lpstr>Background knowlege</vt:lpstr>
      <vt:lpstr>Background Knowledge + Making Connections </vt:lpstr>
      <vt:lpstr>Making connections</vt:lpstr>
      <vt:lpstr>Demonstration lesson</vt:lpstr>
      <vt:lpstr>If the eyes are the window to our souls, what do her eyes tell us?</vt:lpstr>
      <vt:lpstr>During</vt:lpstr>
      <vt:lpstr>After</vt:lpstr>
      <vt:lpstr>Application</vt:lpstr>
      <vt:lpstr>DEBRIEF</vt:lpstr>
      <vt:lpstr>Workshop 2</vt:lpstr>
      <vt:lpstr>Focus thinking strategies: Determining Importance/Asking questions</vt:lpstr>
      <vt:lpstr>Asking questions</vt:lpstr>
      <vt:lpstr>Slide 51</vt:lpstr>
      <vt:lpstr>Demonstration Lesson</vt:lpstr>
      <vt:lpstr>Word Splash</vt:lpstr>
      <vt:lpstr> DURING READING</vt:lpstr>
      <vt:lpstr>AFTER READING</vt:lpstr>
      <vt:lpstr>Application</vt:lpstr>
      <vt:lpstr>KWL</vt:lpstr>
      <vt:lpstr>Investigate the wiki</vt:lpstr>
      <vt:lpstr>Slide 59</vt:lpstr>
      <vt:lpstr>reflecting</vt:lpstr>
      <vt:lpstr>Homework</vt:lpstr>
      <vt:lpstr>Workshop #3</vt:lpstr>
      <vt:lpstr>Visualizing or Using Sensory Images</vt:lpstr>
      <vt:lpstr>Drawing inferences</vt:lpstr>
      <vt:lpstr>Think Aloud</vt:lpstr>
      <vt:lpstr>During Reading</vt:lpstr>
      <vt:lpstr>After reading</vt:lpstr>
      <vt:lpstr>Checking out the wiki</vt:lpstr>
      <vt:lpstr>Your turn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steviq</dc:creator>
  <cp:lastModifiedBy>steviq</cp:lastModifiedBy>
  <cp:revision>188</cp:revision>
  <dcterms:created xsi:type="dcterms:W3CDTF">2010-09-14T05:30:07Z</dcterms:created>
  <dcterms:modified xsi:type="dcterms:W3CDTF">2011-04-15T06:04:35Z</dcterms:modified>
</cp:coreProperties>
</file>